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sldIdLst>
    <p:sldId id="256" r:id="rId2"/>
    <p:sldId id="257" r:id="rId3"/>
    <p:sldId id="258" r:id="rId4"/>
    <p:sldId id="259" r:id="rId5"/>
    <p:sldId id="260" r:id="rId6"/>
    <p:sldId id="261" r:id="rId7"/>
    <p:sldId id="262" r:id="rId8"/>
    <p:sldId id="263" r:id="rId9"/>
    <p:sldId id="265" r:id="rId10"/>
    <p:sldId id="269" r:id="rId11"/>
    <p:sldId id="266" r:id="rId12"/>
    <p:sldId id="267" r:id="rId13"/>
    <p:sldId id="268" r:id="rId14"/>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81" autoAdjust="0"/>
  </p:normalViewPr>
  <p:slideViewPr>
    <p:cSldViewPr>
      <p:cViewPr>
        <p:scale>
          <a:sx n="77" d="100"/>
          <a:sy n="77" d="100"/>
        </p:scale>
        <p:origin x="-1182" y="-72"/>
      </p:cViewPr>
      <p:guideLst>
        <p:guide orient="horz" pos="2160"/>
        <p:guide pos="2880"/>
      </p:guideLst>
    </p:cSldViewPr>
  </p:slideViewPr>
  <p:outlineViewPr>
    <p:cViewPr>
      <p:scale>
        <a:sx n="33" d="100"/>
        <a:sy n="33" d="100"/>
      </p:scale>
      <p:origin x="48" y="110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2634"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7F3742-A2CF-41D0-861F-7163F7A71D81}" type="datetimeFigureOut">
              <a:rPr lang="nl-NL" smtClean="0"/>
              <a:pPr/>
              <a:t>7-3-2010</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AA520D-C902-4920-9D09-FB4E38E66742}" type="slidenum">
              <a:rPr lang="nl-NL" smtClean="0"/>
              <a:pPr/>
              <a:t>‹nr.›</a:t>
            </a:fld>
            <a:endParaRPr lang="nl-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4" name="Tijdelijke aanduiding voor dianummer 3"/>
          <p:cNvSpPr>
            <a:spLocks noGrp="1"/>
          </p:cNvSpPr>
          <p:nvPr>
            <p:ph type="sldNum" sz="quarter" idx="10"/>
          </p:nvPr>
        </p:nvSpPr>
        <p:spPr/>
        <p:txBody>
          <a:bodyPr/>
          <a:lstStyle/>
          <a:p>
            <a:fld id="{47AA520D-C902-4920-9D09-FB4E38E66742}" type="slidenum">
              <a:rPr lang="nl-NL" smtClean="0"/>
              <a:pPr/>
              <a:t>1</a:t>
            </a:fld>
            <a:endParaRPr lang="nl-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dirty="0"/>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2</a:t>
            </a:fld>
            <a:endParaRPr lang="nl-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3</a:t>
            </a:fld>
            <a:endParaRPr lang="nl-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4</a:t>
            </a:fld>
            <a:endParaRPr lang="nl-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5</a:t>
            </a:fld>
            <a:endParaRPr lang="nl-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6</a:t>
            </a:fld>
            <a:endParaRPr lang="nl-N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7</a:t>
            </a:fld>
            <a:endParaRPr lang="nl-N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8</a:t>
            </a:fld>
            <a:endParaRPr lang="nl-N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9</a:t>
            </a:fld>
            <a:endParaRPr lang="nl-N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10</a:t>
            </a:fld>
            <a:endParaRPr lang="nl-N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4" name="Tijdelijke aanduiding voor dianummer 3"/>
          <p:cNvSpPr>
            <a:spLocks noGrp="1"/>
          </p:cNvSpPr>
          <p:nvPr>
            <p:ph type="sldNum" sz="quarter" idx="10"/>
          </p:nvPr>
        </p:nvSpPr>
        <p:spPr/>
        <p:txBody>
          <a:bodyPr/>
          <a:lstStyle/>
          <a:p>
            <a:fld id="{47AA520D-C902-4920-9D09-FB4E38E66742}" type="slidenum">
              <a:rPr lang="nl-NL" smtClean="0"/>
              <a:pPr/>
              <a:t>11</a:t>
            </a:fld>
            <a:endParaRPr lang="nl-N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12</a:t>
            </a:fld>
            <a:endParaRPr lang="nl-N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a:p>
        </p:txBody>
      </p:sp>
      <p:sp>
        <p:nvSpPr>
          <p:cNvPr id="4" name="Tijdelijke aanduiding voor dianummer 3"/>
          <p:cNvSpPr>
            <a:spLocks noGrp="1"/>
          </p:cNvSpPr>
          <p:nvPr>
            <p:ph type="sldNum" sz="quarter" idx="10"/>
          </p:nvPr>
        </p:nvSpPr>
        <p:spPr/>
        <p:txBody>
          <a:bodyPr/>
          <a:lstStyle/>
          <a:p>
            <a:fld id="{47AA520D-C902-4920-9D09-FB4E38E66742}" type="slidenum">
              <a:rPr lang="nl-NL" smtClean="0"/>
              <a:pPr/>
              <a:t>13</a:t>
            </a:fld>
            <a:endParaRPr lang="nl-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p>
            <a:fld id="{0D05F6A2-03C9-4DCC-AC7B-20C3AC4532A8}" type="datetimeFigureOut">
              <a:rPr lang="nl-NL" smtClean="0"/>
              <a:pPr/>
              <a:t>7-3-2010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0D05F6A2-03C9-4DCC-AC7B-20C3AC4532A8}" type="datetimeFigureOut">
              <a:rPr lang="nl-NL" smtClean="0"/>
              <a:pPr/>
              <a:t>7-3-2010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0D05F6A2-03C9-4DCC-AC7B-20C3AC4532A8}" type="datetimeFigureOut">
              <a:rPr lang="nl-NL" smtClean="0"/>
              <a:pPr/>
              <a:t>7-3-2010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0D05F6A2-03C9-4DCC-AC7B-20C3AC4532A8}" type="datetimeFigureOut">
              <a:rPr lang="nl-NL" smtClean="0"/>
              <a:pPr/>
              <a:t>7-3-2010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0D05F6A2-03C9-4DCC-AC7B-20C3AC4532A8}" type="datetimeFigureOut">
              <a:rPr lang="nl-NL" smtClean="0"/>
              <a:pPr/>
              <a:t>7-3-2010</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0D05F6A2-03C9-4DCC-AC7B-20C3AC4532A8}" type="datetimeFigureOut">
              <a:rPr lang="nl-NL" smtClean="0"/>
              <a:pPr/>
              <a:t>7-3-2010</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0D05F6A2-03C9-4DCC-AC7B-20C3AC4532A8}" type="datetimeFigureOut">
              <a:rPr lang="nl-NL" smtClean="0"/>
              <a:pPr/>
              <a:t>7-3-2010</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D05F6A2-03C9-4DCC-AC7B-20C3AC4532A8}" type="datetimeFigureOut">
              <a:rPr lang="nl-NL" smtClean="0"/>
              <a:pPr/>
              <a:t>7-3-2010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D05F6A2-03C9-4DCC-AC7B-20C3AC4532A8}" type="datetimeFigureOut">
              <a:rPr lang="nl-NL" smtClean="0"/>
              <a:pPr/>
              <a:t>7-3-2010</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0D05F6A2-03C9-4DCC-AC7B-20C3AC4532A8}" type="datetimeFigureOut">
              <a:rPr lang="nl-NL" smtClean="0"/>
              <a:pPr/>
              <a:t>7-3-2010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0D05F6A2-03C9-4DCC-AC7B-20C3AC4532A8}" type="datetimeFigureOut">
              <a:rPr lang="nl-NL" smtClean="0"/>
              <a:pPr/>
              <a:t>7-3-2010</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C65436B-64BB-4E45-99CC-B23B384ED56D}"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05F6A2-03C9-4DCC-AC7B-20C3AC4532A8}" type="datetimeFigureOut">
              <a:rPr lang="nl-NL" smtClean="0"/>
              <a:pPr/>
              <a:t>7-3-2010</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65436B-64BB-4E45-99CC-B23B384ED56D}" type="slidenum">
              <a:rPr lang="nl-NL" smtClean="0"/>
              <a:pPr/>
              <a:t>‹nr.›</a:t>
            </a:fld>
            <a:endParaRPr lang="nl-NL"/>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images.google.nl/imgres?imgurl=http://ciosgoes.roczeeland.nl/buitensportsite/artikelen/overig/boogschietengeschiedenis/boogge11.jpg&amp;imgrefurl=http://ciosgoes.roczeeland.nl/buitensportsite/artikelen/overig/boogschietengeschiedenis/booggeschiedenis.htm&amp;usg=__k-R--oKM8QthTsHH5kIYNT47O8Y=&amp;h=311&amp;w=293&amp;sz=22&amp;hl=nl&amp;start=35&amp;um=1&amp;itbs=1&amp;tbnid=e7Xys0O1ayaglM:&amp;tbnh=117&amp;tbnw=110&amp;prev=/images?q=BOOGSCHIETEN&amp;start=21&amp;um=1&amp;hl=nl&amp;sa=N&amp;rlz=1G1ACPW_NLNL360&amp;ndsp=21&amp;tbs=isch:1"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hyperlink" Target="http://images.google.nl/imgres?imgurl=http://www.levensgenieters.nl/download/Pijl%20en%20boog.jpg&amp;imgrefurl=http://www.levensgenieters.nl/page/Beachevents/Strandactiviteiten/Sportieve_strandactiviteiten/Pijl-_en_boogschieten&amp;usg=__PE4eeKVw5viuu2mSaddACSTi9Go=&amp;h=768&amp;w=1024&amp;sz=43&amp;hl=nl&amp;start=30&amp;um=1&amp;itbs=1&amp;tbnid=KK2X1gY18QJJTM:&amp;tbnh=113&amp;tbnw=150&amp;prev=/images?q=BOOGSCHIETEN&amp;start=21&amp;um=1&amp;hl=nl&amp;sa=N&amp;rlz=1G1ACPW_NLNL360&amp;ndsp=21&amp;tbs=isch:1"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5.gif"/><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hyperlink" Target="http://images.google.nl/imgres?imgurl=http://ciosgoes.roczeeland.nl/buitensportsite/artikelen/overig/boogschietengeschiedenis/boogge11.jpg&amp;imgrefurl=http://ciosgoes.roczeeland.nl/buitensportsite/artikelen/overig/boogschietengeschiedenis/booggeschiedenis.htm&amp;usg=__k-R--oKM8QthTsHH5kIYNT47O8Y=&amp;h=311&amp;w=293&amp;sz=22&amp;hl=nl&amp;start=35&amp;um=1&amp;itbs=1&amp;tbnid=e7Xys0O1ayaglM:&amp;tbnh=117&amp;tbnw=110&amp;prev=/images?q=BOOGSCHIETEN&amp;start=21&amp;um=1&amp;hl=nl&amp;sa=N&amp;rlz=1G1ACPW_NLNL360&amp;ndsp=21&amp;tbs=isch:1"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hyperlink" Target="http://images.google.nl/imgres?imgurl=http://www.usvrotterdam.nl/hbv/foto/animal_3d.jpg&amp;imgrefurl=http://www.hbv-boreas.com/blazoenen.htm&amp;usg=__XMrJNZcuI86onJLvQJ58jE_cz2g=&amp;h=300&amp;w=500&amp;sz=38&amp;hl=nl&amp;start=17&amp;um=1&amp;itbs=1&amp;tbnid=hpU88CjghP8XeM:&amp;tbnh=78&amp;tbnw=130&amp;prev=/images?q=BOOGSCHIETEN+3D+SCHIETEN&amp;um=1&amp;hl=nl&amp;sa=G&amp;rlz=1G1ACPW_NLNL360&amp;tbs=isch:1"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hyperlink" Target="http://images.google.nl/imgres?imgurl=http://asgaard-archery.nl/include/img/header_short.jpg&amp;imgrefurl=http://www.asgaard-archery.nl/?page=links&amp;usg=__LeYlUOsVPbbtuEfn9iOb2dBgddE=&amp;h=135&amp;w=572&amp;sz=25&amp;hl=nl&amp;start=11&amp;um=1&amp;itbs=1&amp;tbnid=mQWhqBn5Cn4qKM:&amp;tbnh=32&amp;tbnw=134&amp;prev=/images?q=BOOGSCHIETEN+3D+SCHIETEN&amp;um=1&amp;hl=nl&amp;sa=G&amp;rlz=1G1ACPW_NLNL360&amp;tbs=isch:1" TargetMode="Externa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hyperlink" Target="http://www.sagittaetarcus.nl/"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descr="Foto's-0038.jpg"/>
          <p:cNvPicPr>
            <a:picLocks noChangeAspect="1"/>
          </p:cNvPicPr>
          <p:nvPr/>
        </p:nvPicPr>
        <p:blipFill>
          <a:blip r:embed="rId3" cstate="print"/>
          <a:stretch>
            <a:fillRect/>
          </a:stretch>
        </p:blipFill>
        <p:spPr>
          <a:xfrm>
            <a:off x="2071670" y="1643050"/>
            <a:ext cx="4929222" cy="3643338"/>
          </a:xfrm>
          <a:prstGeom prst="rect">
            <a:avLst/>
          </a:prstGeom>
        </p:spPr>
      </p:pic>
      <p:sp>
        <p:nvSpPr>
          <p:cNvPr id="2" name="Titel 1"/>
          <p:cNvSpPr>
            <a:spLocks noGrp="1"/>
          </p:cNvSpPr>
          <p:nvPr>
            <p:ph type="ctrTitle"/>
          </p:nvPr>
        </p:nvSpPr>
        <p:spPr>
          <a:xfrm>
            <a:off x="642910" y="214290"/>
            <a:ext cx="7772400" cy="1470025"/>
          </a:xfrm>
        </p:spPr>
        <p:txBody>
          <a:bodyPr/>
          <a:lstStyle/>
          <a:p>
            <a:r>
              <a:rPr lang="nl-NL" dirty="0" smtClean="0"/>
              <a:t>handboogsport</a:t>
            </a:r>
            <a:endParaRPr lang="nl-NL" dirty="0"/>
          </a:p>
        </p:txBody>
      </p:sp>
      <p:sp>
        <p:nvSpPr>
          <p:cNvPr id="3" name="Ondertitel 2"/>
          <p:cNvSpPr>
            <a:spLocks noGrp="1"/>
          </p:cNvSpPr>
          <p:nvPr>
            <p:ph type="subTitle" idx="1"/>
          </p:nvPr>
        </p:nvSpPr>
        <p:spPr>
          <a:xfrm>
            <a:off x="214282" y="5643578"/>
            <a:ext cx="4357686" cy="928670"/>
          </a:xfrm>
        </p:spPr>
        <p:txBody>
          <a:bodyPr>
            <a:normAutofit fontScale="92500" lnSpcReduction="10000"/>
          </a:bodyPr>
          <a:lstStyle/>
          <a:p>
            <a:r>
              <a:rPr lang="nl-NL" dirty="0" smtClean="0">
                <a:solidFill>
                  <a:schemeClr val="tx1"/>
                </a:solidFill>
              </a:rPr>
              <a:t>Deze spreekbeurt is gemaakt door: </a:t>
            </a:r>
            <a:r>
              <a:rPr lang="nl-NL" dirty="0">
                <a:solidFill>
                  <a:schemeClr val="tx1"/>
                </a:solidFill>
              </a:rPr>
              <a:t> </a:t>
            </a:r>
            <a:r>
              <a:rPr lang="nl-NL" dirty="0" smtClean="0">
                <a:solidFill>
                  <a:schemeClr val="tx1"/>
                </a:solidFill>
              </a:rPr>
              <a:t>bjarne</a:t>
            </a:r>
            <a:endParaRPr lang="nl-NL"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42910" y="214290"/>
            <a:ext cx="7772400" cy="1470025"/>
          </a:xfrm>
        </p:spPr>
        <p:txBody>
          <a:bodyPr/>
          <a:lstStyle/>
          <a:p>
            <a:r>
              <a:rPr lang="nl-NL" dirty="0" smtClean="0"/>
              <a:t>inleiding</a:t>
            </a:r>
            <a:endParaRPr lang="nl-NL" dirty="0"/>
          </a:p>
        </p:txBody>
      </p:sp>
      <p:sp>
        <p:nvSpPr>
          <p:cNvPr id="3" name="Ondertitel 2"/>
          <p:cNvSpPr>
            <a:spLocks noGrp="1"/>
          </p:cNvSpPr>
          <p:nvPr>
            <p:ph type="subTitle" idx="1"/>
          </p:nvPr>
        </p:nvSpPr>
        <p:spPr>
          <a:xfrm>
            <a:off x="1214414" y="2071678"/>
            <a:ext cx="6400800" cy="1928826"/>
          </a:xfrm>
        </p:spPr>
        <p:txBody>
          <a:bodyPr>
            <a:normAutofit fontScale="85000" lnSpcReduction="20000"/>
          </a:bodyPr>
          <a:lstStyle/>
          <a:p>
            <a:r>
              <a:rPr lang="nl-NL" dirty="0" smtClean="0">
                <a:solidFill>
                  <a:schemeClr val="tx1"/>
                </a:solidFill>
              </a:rPr>
              <a:t>Ik heb dit onderwerp gekozen,omdat ik zelf aan de handboogsport doe.</a:t>
            </a:r>
          </a:p>
          <a:p>
            <a:r>
              <a:rPr lang="nl-NL" dirty="0" smtClean="0">
                <a:solidFill>
                  <a:schemeClr val="tx1"/>
                </a:solidFill>
              </a:rPr>
              <a:t>Ik vind het erg leuk om te doen.</a:t>
            </a:r>
          </a:p>
          <a:p>
            <a:r>
              <a:rPr lang="nl-NL" dirty="0" smtClean="0">
                <a:solidFill>
                  <a:schemeClr val="tx1"/>
                </a:solidFill>
              </a:rPr>
              <a:t>En  ik wil jullie graag laten zien hoe het moet.</a:t>
            </a:r>
          </a:p>
        </p:txBody>
      </p:sp>
      <p:pic>
        <p:nvPicPr>
          <p:cNvPr id="22531" name="Picture 3" descr="http://www.handboogsport.nl/jeugdpagina/hmimg/jeugdfolder3g.jpg"/>
          <p:cNvPicPr>
            <a:picLocks noChangeAspect="1" noChangeArrowheads="1"/>
          </p:cNvPicPr>
          <p:nvPr/>
        </p:nvPicPr>
        <p:blipFill>
          <a:blip r:embed="rId3" cstate="print"/>
          <a:srcRect/>
          <a:stretch>
            <a:fillRect/>
          </a:stretch>
        </p:blipFill>
        <p:spPr bwMode="auto">
          <a:xfrm>
            <a:off x="2928926" y="4071942"/>
            <a:ext cx="2857520" cy="2071678"/>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714348" y="285728"/>
            <a:ext cx="7772400" cy="1470025"/>
          </a:xfrm>
        </p:spPr>
        <p:txBody>
          <a:bodyPr/>
          <a:lstStyle/>
          <a:p>
            <a:r>
              <a:rPr lang="nl-NL" dirty="0" smtClean="0"/>
              <a:t>inhoud</a:t>
            </a:r>
            <a:endParaRPr lang="nl-NL" dirty="0"/>
          </a:p>
        </p:txBody>
      </p:sp>
      <p:sp>
        <p:nvSpPr>
          <p:cNvPr id="3" name="Ondertitel 2"/>
          <p:cNvSpPr>
            <a:spLocks noGrp="1"/>
          </p:cNvSpPr>
          <p:nvPr>
            <p:ph type="subTitle" idx="1"/>
          </p:nvPr>
        </p:nvSpPr>
        <p:spPr>
          <a:xfrm>
            <a:off x="1285852" y="1714488"/>
            <a:ext cx="6400800" cy="3929090"/>
          </a:xfrm>
        </p:spPr>
        <p:txBody>
          <a:bodyPr>
            <a:normAutofit lnSpcReduction="10000"/>
          </a:bodyPr>
          <a:lstStyle/>
          <a:p>
            <a:r>
              <a:rPr lang="nl-NL" dirty="0" smtClean="0">
                <a:solidFill>
                  <a:schemeClr val="tx1"/>
                </a:solidFill>
              </a:rPr>
              <a:t>Hs 1. Wat is boogschieten?</a:t>
            </a:r>
          </a:p>
          <a:p>
            <a:r>
              <a:rPr lang="nl-NL" dirty="0" smtClean="0">
                <a:solidFill>
                  <a:schemeClr val="tx1"/>
                </a:solidFill>
              </a:rPr>
              <a:t>    Hs 2. Welke materialen heb je nodig?  </a:t>
            </a:r>
          </a:p>
          <a:p>
            <a:r>
              <a:rPr lang="nl-NL" dirty="0" smtClean="0">
                <a:solidFill>
                  <a:schemeClr val="tx1"/>
                </a:solidFill>
              </a:rPr>
              <a:t> Hs 3. Verschillende bogen.</a:t>
            </a:r>
          </a:p>
          <a:p>
            <a:r>
              <a:rPr lang="nl-NL" dirty="0" smtClean="0">
                <a:solidFill>
                  <a:schemeClr val="tx1"/>
                </a:solidFill>
              </a:rPr>
              <a:t>Hs 4. 2D of 3D schieten. </a:t>
            </a:r>
          </a:p>
          <a:p>
            <a:r>
              <a:rPr lang="nl-NL" dirty="0" smtClean="0">
                <a:solidFill>
                  <a:schemeClr val="tx1"/>
                </a:solidFill>
              </a:rPr>
              <a:t>Hs 5. wedstrijdsport  .  </a:t>
            </a:r>
          </a:p>
          <a:p>
            <a:r>
              <a:rPr lang="nl-NL" dirty="0" smtClean="0">
                <a:solidFill>
                  <a:schemeClr val="tx1"/>
                </a:solidFill>
              </a:rPr>
              <a:t>Afsluiting - demonstratie                                            </a:t>
            </a:r>
            <a:endParaRPr lang="nl-NL" dirty="0">
              <a:solidFill>
                <a:schemeClr val="tx1"/>
              </a:solidFill>
            </a:endParaRPr>
          </a:p>
        </p:txBody>
      </p:sp>
      <p:pic>
        <p:nvPicPr>
          <p:cNvPr id="20482" name="Picture 2" descr="http://t2.gstatic.com/images?q=tbn:e7Xys0O1ayaglM:http://ciosgoes.roczeeland.nl/buitensportsite/artikelen/overig/boogschietengeschiedenis/boogge11.jpg">
            <a:hlinkClick r:id="rId3"/>
          </p:cNvPr>
          <p:cNvPicPr>
            <a:picLocks noChangeAspect="1" noChangeArrowheads="1"/>
          </p:cNvPicPr>
          <p:nvPr/>
        </p:nvPicPr>
        <p:blipFill>
          <a:blip r:embed="rId4" cstate="print"/>
          <a:srcRect/>
          <a:stretch>
            <a:fillRect/>
          </a:stretch>
        </p:blipFill>
        <p:spPr bwMode="auto">
          <a:xfrm>
            <a:off x="642910" y="5286388"/>
            <a:ext cx="1047750" cy="1114425"/>
          </a:xfrm>
          <a:prstGeom prst="rect">
            <a:avLst/>
          </a:prstGeom>
          <a:noFill/>
        </p:spPr>
      </p:pic>
      <p:pic>
        <p:nvPicPr>
          <p:cNvPr id="5" name="Picture 2" descr="http://t2.gstatic.com/images?q=tbn:e7Xys0O1ayaglM:http://ciosgoes.roczeeland.nl/buitensportsite/artikelen/overig/boogschietengeschiedenis/boogge11.jpg">
            <a:hlinkClick r:id="rId3"/>
          </p:cNvPr>
          <p:cNvPicPr>
            <a:picLocks noChangeAspect="1" noChangeArrowheads="1"/>
          </p:cNvPicPr>
          <p:nvPr/>
        </p:nvPicPr>
        <p:blipFill>
          <a:blip r:embed="rId4" cstate="print"/>
          <a:srcRect/>
          <a:stretch>
            <a:fillRect/>
          </a:stretch>
        </p:blipFill>
        <p:spPr bwMode="auto">
          <a:xfrm>
            <a:off x="7429520" y="5357826"/>
            <a:ext cx="1047750" cy="111442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714348" y="214290"/>
            <a:ext cx="7772400" cy="1470025"/>
          </a:xfrm>
        </p:spPr>
        <p:txBody>
          <a:bodyPr/>
          <a:lstStyle/>
          <a:p>
            <a:r>
              <a:rPr lang="nl-NL" b="1" dirty="0" smtClean="0"/>
              <a:t>Hs 1 Wat is boogschieten</a:t>
            </a:r>
            <a:r>
              <a:rPr lang="nl-NL" dirty="0" smtClean="0"/>
              <a:t>?</a:t>
            </a:r>
            <a:endParaRPr lang="nl-NL" dirty="0"/>
          </a:p>
        </p:txBody>
      </p:sp>
      <p:sp>
        <p:nvSpPr>
          <p:cNvPr id="3" name="Ondertitel 2"/>
          <p:cNvSpPr>
            <a:spLocks noGrp="1"/>
          </p:cNvSpPr>
          <p:nvPr>
            <p:ph type="subTitle" idx="1"/>
          </p:nvPr>
        </p:nvSpPr>
        <p:spPr>
          <a:xfrm>
            <a:off x="1371600" y="1928802"/>
            <a:ext cx="6400800" cy="4643470"/>
          </a:xfrm>
        </p:spPr>
        <p:txBody>
          <a:bodyPr>
            <a:normAutofit fontScale="85000" lnSpcReduction="10000"/>
          </a:bodyPr>
          <a:lstStyle/>
          <a:p>
            <a:r>
              <a:rPr lang="nl-NL" dirty="0" smtClean="0">
                <a:solidFill>
                  <a:schemeClr val="tx1"/>
                </a:solidFill>
              </a:rPr>
              <a:t>Boogschieten is een sport waarbij je je goed</a:t>
            </a:r>
            <a:r>
              <a:rPr lang="nl-NL" dirty="0">
                <a:solidFill>
                  <a:schemeClr val="tx1"/>
                </a:solidFill>
              </a:rPr>
              <a:t> </a:t>
            </a:r>
            <a:r>
              <a:rPr lang="nl-NL" dirty="0" smtClean="0">
                <a:solidFill>
                  <a:schemeClr val="tx1"/>
                </a:solidFill>
              </a:rPr>
              <a:t>moet concentreren.</a:t>
            </a:r>
          </a:p>
          <a:p>
            <a:r>
              <a:rPr lang="nl-NL" dirty="0" smtClean="0">
                <a:solidFill>
                  <a:schemeClr val="tx1"/>
                </a:solidFill>
              </a:rPr>
              <a:t>Je moet je lichaam goed kunnen beheersen.</a:t>
            </a:r>
          </a:p>
          <a:p>
            <a:r>
              <a:rPr lang="nl-NL" dirty="0">
                <a:solidFill>
                  <a:schemeClr val="tx1"/>
                </a:solidFill>
              </a:rPr>
              <a:t> </a:t>
            </a:r>
            <a:r>
              <a:rPr lang="nl-NL" dirty="0" smtClean="0">
                <a:solidFill>
                  <a:schemeClr val="tx1"/>
                </a:solidFill>
              </a:rPr>
              <a:t>De handboogsport is een moeilijke sport om aan te bieden, omdat je eigenlijk met een</a:t>
            </a:r>
            <a:r>
              <a:rPr lang="nl-NL" dirty="0" smtClean="0">
                <a:solidFill>
                  <a:srgbClr val="FF0000"/>
                </a:solidFill>
              </a:rPr>
              <a:t> </a:t>
            </a:r>
            <a:r>
              <a:rPr lang="nl-NL" dirty="0" smtClean="0">
                <a:solidFill>
                  <a:schemeClr val="tx1"/>
                </a:solidFill>
              </a:rPr>
              <a:t>wapen bezig bent. </a:t>
            </a:r>
          </a:p>
          <a:p>
            <a:r>
              <a:rPr lang="nl-NL" dirty="0" smtClean="0">
                <a:solidFill>
                  <a:schemeClr val="tx1"/>
                </a:solidFill>
              </a:rPr>
              <a:t>De pijlen zijn scherp en gaan erg hard .</a:t>
            </a:r>
          </a:p>
          <a:p>
            <a:r>
              <a:rPr lang="nl-NL" dirty="0">
                <a:solidFill>
                  <a:schemeClr val="tx1"/>
                </a:solidFill>
              </a:rPr>
              <a:t>D</a:t>
            </a:r>
            <a:r>
              <a:rPr lang="nl-NL" dirty="0" smtClean="0">
                <a:solidFill>
                  <a:schemeClr val="tx1"/>
                </a:solidFill>
              </a:rPr>
              <a:t>aardoor kan de sport alleen maar beoefend worden bij verenigingen of op speciaal ingerichte locaties, zoals een sporthal of een buitenbaan </a:t>
            </a:r>
          </a:p>
        </p:txBody>
      </p:sp>
      <p:pic>
        <p:nvPicPr>
          <p:cNvPr id="18434" name="Picture 2" descr="http://t3.gstatic.com/images?q=tbn:KK2X1gY18QJJTM:http://www.levensgenieters.nl/download/Pijl%2520en%2520boog.jpg">
            <a:hlinkClick r:id="rId3"/>
          </p:cNvPr>
          <p:cNvPicPr>
            <a:picLocks noChangeAspect="1" noChangeArrowheads="1"/>
          </p:cNvPicPr>
          <p:nvPr/>
        </p:nvPicPr>
        <p:blipFill>
          <a:blip r:embed="rId4" cstate="print"/>
          <a:srcRect/>
          <a:stretch>
            <a:fillRect/>
          </a:stretch>
        </p:blipFill>
        <p:spPr bwMode="auto">
          <a:xfrm>
            <a:off x="214282" y="3786190"/>
            <a:ext cx="1428750" cy="107632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42910" y="214290"/>
            <a:ext cx="7772400" cy="1000132"/>
          </a:xfrm>
        </p:spPr>
        <p:txBody>
          <a:bodyPr>
            <a:noAutofit/>
          </a:bodyPr>
          <a:lstStyle/>
          <a:p>
            <a:r>
              <a:rPr lang="nl-NL" sz="4000" b="1" dirty="0" smtClean="0"/>
              <a:t>Hs 2. Welke materialen heb je nodig?</a:t>
            </a:r>
            <a:endParaRPr lang="nl-NL" sz="4000" b="1" dirty="0"/>
          </a:p>
        </p:txBody>
      </p:sp>
      <p:sp>
        <p:nvSpPr>
          <p:cNvPr id="3" name="Ondertitel 2"/>
          <p:cNvSpPr>
            <a:spLocks noGrp="1"/>
          </p:cNvSpPr>
          <p:nvPr>
            <p:ph type="subTitle" idx="1"/>
          </p:nvPr>
        </p:nvSpPr>
        <p:spPr>
          <a:xfrm>
            <a:off x="357158" y="1285860"/>
            <a:ext cx="8429684" cy="4929222"/>
          </a:xfrm>
        </p:spPr>
        <p:txBody>
          <a:bodyPr/>
          <a:lstStyle/>
          <a:p>
            <a:r>
              <a:rPr lang="nl-NL" dirty="0" smtClean="0">
                <a:solidFill>
                  <a:schemeClr val="tx1"/>
                </a:solidFill>
              </a:rPr>
              <a:t>Je hebt bij de handboogsport dingen nodig</a:t>
            </a:r>
          </a:p>
          <a:p>
            <a:r>
              <a:rPr lang="nl-NL" dirty="0" smtClean="0">
                <a:solidFill>
                  <a:schemeClr val="tx1"/>
                </a:solidFill>
              </a:rPr>
              <a:t>Zoals:</a:t>
            </a:r>
            <a:endParaRPr lang="nl-NL" dirty="0">
              <a:solidFill>
                <a:schemeClr val="tx1"/>
              </a:solidFill>
            </a:endParaRPr>
          </a:p>
        </p:txBody>
      </p:sp>
      <p:pic>
        <p:nvPicPr>
          <p:cNvPr id="1026" name="Picture 2" descr="C:\Documents and Settings\Hanneke\Mijn documenten\Mijn afbeeldingen\boogschieten\IMG_1107.jpg"/>
          <p:cNvPicPr>
            <a:picLocks noChangeAspect="1" noChangeArrowheads="1"/>
          </p:cNvPicPr>
          <p:nvPr/>
        </p:nvPicPr>
        <p:blipFill>
          <a:blip r:embed="rId3" cstate="print"/>
          <a:srcRect/>
          <a:stretch>
            <a:fillRect/>
          </a:stretch>
        </p:blipFill>
        <p:spPr bwMode="auto">
          <a:xfrm>
            <a:off x="714348" y="4286256"/>
            <a:ext cx="3143272" cy="2286937"/>
          </a:xfrm>
          <a:prstGeom prst="rect">
            <a:avLst/>
          </a:prstGeom>
          <a:noFill/>
        </p:spPr>
      </p:pic>
      <p:pic>
        <p:nvPicPr>
          <p:cNvPr id="1027" name="Picture 3" descr="C:\Documents and Settings\Hanneke\Mijn documenten\Mijn afbeeldingen\boogschieten\IMG_1108.jpg"/>
          <p:cNvPicPr>
            <a:picLocks noChangeAspect="1" noChangeArrowheads="1"/>
          </p:cNvPicPr>
          <p:nvPr/>
        </p:nvPicPr>
        <p:blipFill>
          <a:blip r:embed="rId4" cstate="print"/>
          <a:srcRect/>
          <a:stretch>
            <a:fillRect/>
          </a:stretch>
        </p:blipFill>
        <p:spPr bwMode="auto">
          <a:xfrm>
            <a:off x="714348" y="1857364"/>
            <a:ext cx="3143272" cy="2286016"/>
          </a:xfrm>
          <a:prstGeom prst="rect">
            <a:avLst/>
          </a:prstGeom>
          <a:noFill/>
        </p:spPr>
      </p:pic>
      <p:pic>
        <p:nvPicPr>
          <p:cNvPr id="1028" name="Picture 4" descr="C:\Documents and Settings\Hanneke\Mijn documenten\Mijn afbeeldingen\boogschieten\IMG_1106.jpg"/>
          <p:cNvPicPr>
            <a:picLocks noChangeAspect="1" noChangeArrowheads="1"/>
          </p:cNvPicPr>
          <p:nvPr/>
        </p:nvPicPr>
        <p:blipFill>
          <a:blip r:embed="rId5" cstate="print"/>
          <a:srcRect/>
          <a:stretch>
            <a:fillRect/>
          </a:stretch>
        </p:blipFill>
        <p:spPr bwMode="auto">
          <a:xfrm>
            <a:off x="5143504" y="1857364"/>
            <a:ext cx="3143272" cy="2303744"/>
          </a:xfrm>
          <a:prstGeom prst="rect">
            <a:avLst/>
          </a:prstGeom>
          <a:noFill/>
        </p:spPr>
      </p:pic>
      <p:pic>
        <p:nvPicPr>
          <p:cNvPr id="1029" name="Picture 5" descr="C:\Documents and Settings\Hanneke\Mijn documenten\Mijn afbeeldingen\boogschieten\IMG_1110.jpg"/>
          <p:cNvPicPr>
            <a:picLocks noChangeAspect="1" noChangeArrowheads="1"/>
          </p:cNvPicPr>
          <p:nvPr/>
        </p:nvPicPr>
        <p:blipFill>
          <a:blip r:embed="rId6" cstate="print"/>
          <a:srcRect/>
          <a:stretch>
            <a:fillRect/>
          </a:stretch>
        </p:blipFill>
        <p:spPr bwMode="auto">
          <a:xfrm>
            <a:off x="5214942" y="4286256"/>
            <a:ext cx="3143272" cy="2325704"/>
          </a:xfrm>
          <a:prstGeom prst="rect">
            <a:avLst/>
          </a:prstGeom>
          <a:noFill/>
        </p:spPr>
      </p:pic>
      <p:sp>
        <p:nvSpPr>
          <p:cNvPr id="8" name="Tekstvak 7"/>
          <p:cNvSpPr txBox="1"/>
          <p:nvPr/>
        </p:nvSpPr>
        <p:spPr>
          <a:xfrm>
            <a:off x="1357290" y="3643314"/>
            <a:ext cx="1329210" cy="369332"/>
          </a:xfrm>
          <a:prstGeom prst="rect">
            <a:avLst/>
          </a:prstGeom>
          <a:noFill/>
        </p:spPr>
        <p:txBody>
          <a:bodyPr wrap="none" rtlCol="0">
            <a:spAutoFit/>
          </a:bodyPr>
          <a:lstStyle/>
          <a:p>
            <a:r>
              <a:rPr lang="nl-NL" dirty="0" smtClean="0"/>
              <a:t>handschoen</a:t>
            </a:r>
            <a:endParaRPr lang="nl-NL" dirty="0"/>
          </a:p>
        </p:txBody>
      </p:sp>
      <p:sp>
        <p:nvSpPr>
          <p:cNvPr id="9" name="Tekstvak 8"/>
          <p:cNvSpPr txBox="1"/>
          <p:nvPr/>
        </p:nvSpPr>
        <p:spPr>
          <a:xfrm>
            <a:off x="1357290" y="6215082"/>
            <a:ext cx="1681871" cy="369332"/>
          </a:xfrm>
          <a:prstGeom prst="rect">
            <a:avLst/>
          </a:prstGeom>
          <a:noFill/>
        </p:spPr>
        <p:txBody>
          <a:bodyPr wrap="none" rtlCol="0">
            <a:spAutoFit/>
          </a:bodyPr>
          <a:lstStyle/>
          <a:p>
            <a:r>
              <a:rPr lang="nl-NL" dirty="0" smtClean="0"/>
              <a:t>armbeschermer</a:t>
            </a:r>
            <a:endParaRPr lang="nl-NL" dirty="0"/>
          </a:p>
        </p:txBody>
      </p:sp>
      <p:sp>
        <p:nvSpPr>
          <p:cNvPr id="10" name="Tekstvak 9"/>
          <p:cNvSpPr txBox="1"/>
          <p:nvPr/>
        </p:nvSpPr>
        <p:spPr>
          <a:xfrm>
            <a:off x="6143636" y="3714752"/>
            <a:ext cx="1420582" cy="369332"/>
          </a:xfrm>
          <a:prstGeom prst="rect">
            <a:avLst/>
          </a:prstGeom>
          <a:noFill/>
        </p:spPr>
        <p:txBody>
          <a:bodyPr wrap="none" rtlCol="0">
            <a:spAutoFit/>
          </a:bodyPr>
          <a:lstStyle/>
          <a:p>
            <a:r>
              <a:rPr lang="nl-NL" dirty="0" smtClean="0"/>
              <a:t>boogspanner</a:t>
            </a:r>
            <a:endParaRPr lang="nl-NL" dirty="0"/>
          </a:p>
        </p:txBody>
      </p:sp>
      <p:sp>
        <p:nvSpPr>
          <p:cNvPr id="11" name="Tekstvak 10"/>
          <p:cNvSpPr txBox="1"/>
          <p:nvPr/>
        </p:nvSpPr>
        <p:spPr>
          <a:xfrm>
            <a:off x="5143504" y="5286388"/>
            <a:ext cx="2286016" cy="369332"/>
          </a:xfrm>
          <a:prstGeom prst="rect">
            <a:avLst/>
          </a:prstGeom>
          <a:noFill/>
        </p:spPr>
        <p:txBody>
          <a:bodyPr wrap="square" rtlCol="0">
            <a:spAutoFit/>
          </a:bodyPr>
          <a:lstStyle/>
          <a:p>
            <a:r>
              <a:rPr lang="nl-NL" dirty="0" smtClean="0"/>
              <a:t>pijlenkoker</a:t>
            </a:r>
            <a:endParaRPr lang="nl-N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Hanneke\Mijn documenten\Mijn afbeeldingen\boogschieten\IMG_1112.jpg"/>
          <p:cNvPicPr>
            <a:picLocks noChangeAspect="1" noChangeArrowheads="1"/>
          </p:cNvPicPr>
          <p:nvPr/>
        </p:nvPicPr>
        <p:blipFill>
          <a:blip r:embed="rId3" cstate="print"/>
          <a:srcRect/>
          <a:stretch>
            <a:fillRect/>
          </a:stretch>
        </p:blipFill>
        <p:spPr bwMode="auto">
          <a:xfrm>
            <a:off x="357158" y="285728"/>
            <a:ext cx="3217442" cy="2412944"/>
          </a:xfrm>
          <a:prstGeom prst="rect">
            <a:avLst/>
          </a:prstGeom>
          <a:noFill/>
        </p:spPr>
      </p:pic>
      <p:pic>
        <p:nvPicPr>
          <p:cNvPr id="2051" name="Picture 3" descr="C:\Documents and Settings\Hanneke\Mijn documenten\Mijn afbeeldingen\boogschieten\IMG_1115.jpg"/>
          <p:cNvPicPr>
            <a:picLocks noChangeAspect="1" noChangeArrowheads="1"/>
          </p:cNvPicPr>
          <p:nvPr/>
        </p:nvPicPr>
        <p:blipFill>
          <a:blip r:embed="rId4" cstate="print"/>
          <a:srcRect/>
          <a:stretch>
            <a:fillRect/>
          </a:stretch>
        </p:blipFill>
        <p:spPr bwMode="auto">
          <a:xfrm>
            <a:off x="5143504" y="3857628"/>
            <a:ext cx="3214709" cy="2468825"/>
          </a:xfrm>
          <a:prstGeom prst="rect">
            <a:avLst/>
          </a:prstGeom>
          <a:noFill/>
        </p:spPr>
      </p:pic>
      <p:pic>
        <p:nvPicPr>
          <p:cNvPr id="2052" name="Picture 4" descr="C:\Documents and Settings\Hanneke\Mijn documenten\Mijn afbeeldingen\boogschieten\IMG_1113.jpg"/>
          <p:cNvPicPr>
            <a:picLocks noChangeAspect="1" noChangeArrowheads="1"/>
          </p:cNvPicPr>
          <p:nvPr/>
        </p:nvPicPr>
        <p:blipFill>
          <a:blip r:embed="rId5" cstate="print"/>
          <a:srcRect/>
          <a:stretch>
            <a:fillRect/>
          </a:stretch>
        </p:blipFill>
        <p:spPr bwMode="auto">
          <a:xfrm>
            <a:off x="5143504" y="214290"/>
            <a:ext cx="3214710" cy="2410895"/>
          </a:xfrm>
          <a:prstGeom prst="rect">
            <a:avLst/>
          </a:prstGeom>
          <a:noFill/>
        </p:spPr>
      </p:pic>
      <p:pic>
        <p:nvPicPr>
          <p:cNvPr id="2053" name="Picture 5" descr="C:\Documents and Settings\Hanneke\Mijn documenten\Mijn afbeeldingen\boogschieten\IMG_1116.jpg"/>
          <p:cNvPicPr>
            <a:picLocks noChangeAspect="1" noChangeArrowheads="1"/>
          </p:cNvPicPr>
          <p:nvPr/>
        </p:nvPicPr>
        <p:blipFill>
          <a:blip r:embed="rId6" cstate="print"/>
          <a:srcRect/>
          <a:stretch>
            <a:fillRect/>
          </a:stretch>
        </p:blipFill>
        <p:spPr bwMode="auto">
          <a:xfrm>
            <a:off x="428596" y="3929066"/>
            <a:ext cx="3256569" cy="2442288"/>
          </a:xfrm>
          <a:prstGeom prst="rect">
            <a:avLst/>
          </a:prstGeom>
          <a:noFill/>
        </p:spPr>
      </p:pic>
      <p:sp>
        <p:nvSpPr>
          <p:cNvPr id="6" name="Tekstvak 5"/>
          <p:cNvSpPr txBox="1"/>
          <p:nvPr/>
        </p:nvSpPr>
        <p:spPr>
          <a:xfrm>
            <a:off x="4000496" y="1714488"/>
            <a:ext cx="627095" cy="369332"/>
          </a:xfrm>
          <a:prstGeom prst="rect">
            <a:avLst/>
          </a:prstGeom>
          <a:noFill/>
        </p:spPr>
        <p:txBody>
          <a:bodyPr wrap="none" rtlCol="0">
            <a:spAutoFit/>
          </a:bodyPr>
          <a:lstStyle/>
          <a:p>
            <a:r>
              <a:rPr lang="nl-NL" dirty="0" smtClean="0"/>
              <a:t>hout</a:t>
            </a:r>
            <a:endParaRPr lang="nl-NL" dirty="0"/>
          </a:p>
        </p:txBody>
      </p:sp>
      <p:sp>
        <p:nvSpPr>
          <p:cNvPr id="7" name="Tekstvak 6"/>
          <p:cNvSpPr txBox="1"/>
          <p:nvPr/>
        </p:nvSpPr>
        <p:spPr>
          <a:xfrm>
            <a:off x="3786182" y="5500702"/>
            <a:ext cx="1210588" cy="369332"/>
          </a:xfrm>
          <a:prstGeom prst="rect">
            <a:avLst/>
          </a:prstGeom>
          <a:noFill/>
        </p:spPr>
        <p:txBody>
          <a:bodyPr wrap="none" rtlCol="0">
            <a:spAutoFit/>
          </a:bodyPr>
          <a:lstStyle/>
          <a:p>
            <a:r>
              <a:rPr lang="nl-NL" smtClean="0"/>
              <a:t>Aluminium</a:t>
            </a:r>
            <a:endParaRPr lang="nl-N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42910" y="285728"/>
            <a:ext cx="7772400" cy="1470025"/>
          </a:xfrm>
        </p:spPr>
        <p:txBody>
          <a:bodyPr/>
          <a:lstStyle/>
          <a:p>
            <a:r>
              <a:rPr lang="nl-NL" dirty="0" smtClean="0"/>
              <a:t>Hs 3.verschillende bogen</a:t>
            </a:r>
            <a:endParaRPr lang="nl-NL" dirty="0"/>
          </a:p>
        </p:txBody>
      </p:sp>
      <p:sp>
        <p:nvSpPr>
          <p:cNvPr id="3" name="Ondertitel 2"/>
          <p:cNvSpPr>
            <a:spLocks noGrp="1"/>
          </p:cNvSpPr>
          <p:nvPr>
            <p:ph type="subTitle" idx="1"/>
          </p:nvPr>
        </p:nvSpPr>
        <p:spPr>
          <a:xfrm>
            <a:off x="1357290" y="1571612"/>
            <a:ext cx="6400800" cy="5143536"/>
          </a:xfrm>
        </p:spPr>
        <p:txBody>
          <a:bodyPr>
            <a:normAutofit fontScale="70000" lnSpcReduction="20000"/>
          </a:bodyPr>
          <a:lstStyle/>
          <a:p>
            <a:r>
              <a:rPr lang="nl-NL" dirty="0" smtClean="0">
                <a:solidFill>
                  <a:schemeClr val="tx1"/>
                </a:solidFill>
              </a:rPr>
              <a:t>Er zijn veel verschillende bogen. De meest gebruikt bogen zijn de barebow,  de recurve en de compound boog </a:t>
            </a:r>
          </a:p>
          <a:p>
            <a:r>
              <a:rPr lang="nl-NL" dirty="0" smtClean="0">
                <a:solidFill>
                  <a:schemeClr val="tx1"/>
                </a:solidFill>
              </a:rPr>
              <a:t>De barebow is een kale boog, zoals mijn boog</a:t>
            </a:r>
          </a:p>
          <a:p>
            <a:r>
              <a:rPr lang="nl-NL" dirty="0" smtClean="0">
                <a:solidFill>
                  <a:schemeClr val="tx1"/>
                </a:solidFill>
              </a:rPr>
              <a:t>Dat betekent dat er geen hulpmiddelen zijn die je helpen beter te schieten, zoals een vizier of een stabilisator. (</a:t>
            </a:r>
            <a:r>
              <a:rPr lang="nl-NL" i="1" dirty="0" smtClean="0">
                <a:solidFill>
                  <a:schemeClr val="accent1"/>
                </a:solidFill>
              </a:rPr>
              <a:t>uitleg eigen boog</a:t>
            </a:r>
            <a:r>
              <a:rPr lang="nl-NL" dirty="0" smtClean="0">
                <a:solidFill>
                  <a:schemeClr val="tx1"/>
                </a:solidFill>
              </a:rPr>
              <a:t>)</a:t>
            </a:r>
          </a:p>
          <a:p>
            <a:r>
              <a:rPr lang="nl-NL" dirty="0" smtClean="0">
                <a:solidFill>
                  <a:schemeClr val="tx1"/>
                </a:solidFill>
              </a:rPr>
              <a:t>De recurve is een  sierlijke boog.</a:t>
            </a:r>
          </a:p>
          <a:p>
            <a:r>
              <a:rPr lang="nl-NL" dirty="0" smtClean="0">
                <a:solidFill>
                  <a:schemeClr val="tx1"/>
                </a:solidFill>
              </a:rPr>
              <a:t>Met deze boog word door veel mensen geschoten </a:t>
            </a:r>
          </a:p>
          <a:p>
            <a:endParaRPr lang="nl-NL" dirty="0" smtClean="0">
              <a:solidFill>
                <a:schemeClr val="tx1"/>
              </a:solidFill>
            </a:endParaRPr>
          </a:p>
          <a:p>
            <a:r>
              <a:rPr lang="nl-NL" dirty="0" smtClean="0">
                <a:solidFill>
                  <a:schemeClr val="tx1"/>
                </a:solidFill>
              </a:rPr>
              <a:t>Naast  de boog heb je natuurlijk ook pijlen nodig. De pijlen hebben meestal drie veertjes aan de achterkant van de pijl die zorgen voor een betere balans.</a:t>
            </a:r>
          </a:p>
          <a:p>
            <a:r>
              <a:rPr lang="nl-NL" dirty="0" smtClean="0">
                <a:solidFill>
                  <a:schemeClr val="tx1"/>
                </a:solidFill>
              </a:rPr>
              <a:t>De pijl is van carbon of glasfiber wat veel lichter is dan hout, wat vroeger meestal gebruikt werd </a:t>
            </a:r>
            <a:endParaRPr lang="nl-NL" dirty="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devrijeschutter.nl/Test/compound.jpg"/>
          <p:cNvPicPr>
            <a:picLocks noChangeAspect="1" noChangeArrowheads="1"/>
          </p:cNvPicPr>
          <p:nvPr/>
        </p:nvPicPr>
        <p:blipFill>
          <a:blip r:embed="rId3" cstate="print"/>
          <a:srcRect/>
          <a:stretch>
            <a:fillRect/>
          </a:stretch>
        </p:blipFill>
        <p:spPr bwMode="auto">
          <a:xfrm>
            <a:off x="642910" y="214290"/>
            <a:ext cx="2723140" cy="4987928"/>
          </a:xfrm>
          <a:prstGeom prst="rect">
            <a:avLst/>
          </a:prstGeom>
          <a:noFill/>
        </p:spPr>
      </p:pic>
      <p:pic>
        <p:nvPicPr>
          <p:cNvPr id="2054" name="Picture 6" descr="http://www.lunion-boxtel.nl/media/images/materiaal_compound.JPG"/>
          <p:cNvPicPr>
            <a:picLocks noChangeAspect="1" noChangeArrowheads="1"/>
          </p:cNvPicPr>
          <p:nvPr/>
        </p:nvPicPr>
        <p:blipFill>
          <a:blip r:embed="rId4" cstate="print"/>
          <a:srcRect/>
          <a:stretch>
            <a:fillRect/>
          </a:stretch>
        </p:blipFill>
        <p:spPr bwMode="auto">
          <a:xfrm>
            <a:off x="6143604" y="0"/>
            <a:ext cx="3000396" cy="4504943"/>
          </a:xfrm>
          <a:prstGeom prst="rect">
            <a:avLst/>
          </a:prstGeom>
          <a:noFill/>
        </p:spPr>
      </p:pic>
      <p:pic>
        <p:nvPicPr>
          <p:cNvPr id="2056" name="Picture 8" descr="http://www.hbsprinshendrik.nl/mambo/images/stories/Boogtypen/Compoundboog.gif"/>
          <p:cNvPicPr>
            <a:picLocks noChangeAspect="1" noChangeArrowheads="1"/>
          </p:cNvPicPr>
          <p:nvPr/>
        </p:nvPicPr>
        <p:blipFill>
          <a:blip r:embed="rId5" cstate="print"/>
          <a:srcRect/>
          <a:stretch>
            <a:fillRect/>
          </a:stretch>
        </p:blipFill>
        <p:spPr bwMode="auto">
          <a:xfrm>
            <a:off x="3571868" y="2000240"/>
            <a:ext cx="2809875" cy="4238625"/>
          </a:xfrm>
          <a:prstGeom prst="rect">
            <a:avLst/>
          </a:prstGeom>
          <a:noFill/>
        </p:spPr>
      </p:pic>
      <p:sp>
        <p:nvSpPr>
          <p:cNvPr id="5" name="Tekstvak 4"/>
          <p:cNvSpPr txBox="1"/>
          <p:nvPr/>
        </p:nvSpPr>
        <p:spPr>
          <a:xfrm>
            <a:off x="6072198" y="3786190"/>
            <a:ext cx="990977" cy="369332"/>
          </a:xfrm>
          <a:prstGeom prst="rect">
            <a:avLst/>
          </a:prstGeom>
          <a:noFill/>
        </p:spPr>
        <p:txBody>
          <a:bodyPr wrap="none" rtlCol="0">
            <a:spAutoFit/>
          </a:bodyPr>
          <a:lstStyle/>
          <a:p>
            <a:r>
              <a:rPr lang="nl-NL" dirty="0" smtClean="0">
                <a:sym typeface="Wingdings" pitchFamily="2" charset="2"/>
              </a:rPr>
              <a:t> </a:t>
            </a:r>
            <a:r>
              <a:rPr lang="nl-NL" dirty="0" smtClean="0"/>
              <a:t>vizier</a:t>
            </a:r>
            <a:endParaRPr lang="nl-NL" dirty="0"/>
          </a:p>
        </p:txBody>
      </p:sp>
      <p:sp>
        <p:nvSpPr>
          <p:cNvPr id="6" name="Tekstvak 5"/>
          <p:cNvSpPr txBox="1"/>
          <p:nvPr/>
        </p:nvSpPr>
        <p:spPr>
          <a:xfrm>
            <a:off x="6500826" y="4643446"/>
            <a:ext cx="1490986" cy="369332"/>
          </a:xfrm>
          <a:prstGeom prst="rect">
            <a:avLst/>
          </a:prstGeom>
          <a:noFill/>
        </p:spPr>
        <p:txBody>
          <a:bodyPr wrap="none" rtlCol="0">
            <a:spAutoFit/>
          </a:bodyPr>
          <a:lstStyle/>
          <a:p>
            <a:r>
              <a:rPr lang="nl-NL" dirty="0" smtClean="0">
                <a:sym typeface="Wingdings" pitchFamily="2" charset="2"/>
              </a:rPr>
              <a:t></a:t>
            </a:r>
            <a:r>
              <a:rPr lang="nl-NL" dirty="0" smtClean="0"/>
              <a:t> stabilisator</a:t>
            </a:r>
            <a:endParaRPr lang="nl-NL" dirty="0"/>
          </a:p>
        </p:txBody>
      </p:sp>
      <p:sp>
        <p:nvSpPr>
          <p:cNvPr id="7" name="Tekstvak 6"/>
          <p:cNvSpPr txBox="1"/>
          <p:nvPr/>
        </p:nvSpPr>
        <p:spPr>
          <a:xfrm>
            <a:off x="3500430" y="714356"/>
            <a:ext cx="3000396" cy="523220"/>
          </a:xfrm>
          <a:prstGeom prst="rect">
            <a:avLst/>
          </a:prstGeom>
          <a:noFill/>
        </p:spPr>
        <p:txBody>
          <a:bodyPr wrap="square" rtlCol="0">
            <a:spAutoFit/>
          </a:bodyPr>
          <a:lstStyle/>
          <a:p>
            <a:r>
              <a:rPr lang="nl-NL" sz="2800" dirty="0" err="1" smtClean="0">
                <a:solidFill>
                  <a:schemeClr val="accent1"/>
                </a:solidFill>
              </a:rPr>
              <a:t>compoundboog</a:t>
            </a:r>
            <a:endParaRPr lang="nl-NL" sz="2800" dirty="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hbsprinshendrik.nl/mambo/images/stories/Boogtypen/bogen_recurve_01.jpg"/>
          <p:cNvPicPr>
            <a:picLocks noChangeAspect="1" noChangeArrowheads="1"/>
          </p:cNvPicPr>
          <p:nvPr/>
        </p:nvPicPr>
        <p:blipFill>
          <a:blip r:embed="rId3" cstate="print"/>
          <a:srcRect/>
          <a:stretch>
            <a:fillRect/>
          </a:stretch>
        </p:blipFill>
        <p:spPr bwMode="auto">
          <a:xfrm>
            <a:off x="1214414" y="571480"/>
            <a:ext cx="2028825" cy="5286375"/>
          </a:xfrm>
          <a:prstGeom prst="rect">
            <a:avLst/>
          </a:prstGeom>
          <a:noFill/>
        </p:spPr>
      </p:pic>
      <p:pic>
        <p:nvPicPr>
          <p:cNvPr id="31748" name="Picture 4" descr="http://upload.wikimedia.org/wikipedia/commons/thumb/f/fa/Recurve_bow_0020.JPG/180px-Recurve_bow_0020.JPG"/>
          <p:cNvPicPr>
            <a:picLocks noChangeAspect="1" noChangeArrowheads="1"/>
          </p:cNvPicPr>
          <p:nvPr/>
        </p:nvPicPr>
        <p:blipFill>
          <a:blip r:embed="rId4" cstate="print"/>
          <a:srcRect/>
          <a:stretch>
            <a:fillRect/>
          </a:stretch>
        </p:blipFill>
        <p:spPr bwMode="auto">
          <a:xfrm>
            <a:off x="5000628" y="1000108"/>
            <a:ext cx="1714500" cy="4581525"/>
          </a:xfrm>
          <a:prstGeom prst="rect">
            <a:avLst/>
          </a:prstGeom>
          <a:noFill/>
        </p:spPr>
      </p:pic>
      <p:sp>
        <p:nvSpPr>
          <p:cNvPr id="4" name="Tekstvak 3"/>
          <p:cNvSpPr txBox="1"/>
          <p:nvPr/>
        </p:nvSpPr>
        <p:spPr>
          <a:xfrm>
            <a:off x="2643174" y="2000240"/>
            <a:ext cx="2000264" cy="461665"/>
          </a:xfrm>
          <a:prstGeom prst="rect">
            <a:avLst/>
          </a:prstGeom>
          <a:noFill/>
        </p:spPr>
        <p:txBody>
          <a:bodyPr wrap="square" rtlCol="0">
            <a:spAutoFit/>
          </a:bodyPr>
          <a:lstStyle/>
          <a:p>
            <a:r>
              <a:rPr lang="nl-NL" sz="2400" dirty="0" err="1" smtClean="0">
                <a:solidFill>
                  <a:schemeClr val="accent1"/>
                </a:solidFill>
              </a:rPr>
              <a:t>recurveboog</a:t>
            </a:r>
            <a:endParaRPr lang="nl-NL" sz="2400" dirty="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Hs.4 2D schieten of 3D schieten</a:t>
            </a:r>
            <a:endParaRPr lang="nl-NL" dirty="0"/>
          </a:p>
        </p:txBody>
      </p:sp>
      <p:sp>
        <p:nvSpPr>
          <p:cNvPr id="3" name="Tijdelijke aanduiding voor inhoud 2"/>
          <p:cNvSpPr>
            <a:spLocks noGrp="1"/>
          </p:cNvSpPr>
          <p:nvPr>
            <p:ph idx="1"/>
          </p:nvPr>
        </p:nvSpPr>
        <p:spPr/>
        <p:txBody>
          <a:bodyPr>
            <a:normAutofit fontScale="92500"/>
          </a:bodyPr>
          <a:lstStyle/>
          <a:p>
            <a:pPr>
              <a:buNone/>
            </a:pPr>
            <a:r>
              <a:rPr lang="nl-NL" dirty="0" smtClean="0"/>
              <a:t>In de sporthal zijn we bezig met het 2D schieten. Dat wil zeggen dat we schieten op blazoenen (</a:t>
            </a:r>
            <a:r>
              <a:rPr lang="nl-NL" i="1" dirty="0" smtClean="0">
                <a:solidFill>
                  <a:schemeClr val="accent1"/>
                </a:solidFill>
              </a:rPr>
              <a:t>voorbeeld</a:t>
            </a:r>
            <a:r>
              <a:rPr lang="nl-NL" dirty="0" smtClean="0"/>
              <a:t>) of op afbeeldingen van dieren</a:t>
            </a:r>
          </a:p>
          <a:p>
            <a:pPr>
              <a:buNone/>
            </a:pPr>
            <a:r>
              <a:rPr lang="nl-NL" dirty="0" smtClean="0"/>
              <a:t>De afstand is meestal 25 meter. Voor beginners is het doelpak dichterbij gezet. (ongeveer 15 meter)</a:t>
            </a:r>
          </a:p>
          <a:p>
            <a:pPr>
              <a:buNone/>
            </a:pPr>
            <a:r>
              <a:rPr lang="nl-NL" dirty="0" smtClean="0"/>
              <a:t>Eerst gaat er een piep dat de start aangeeft; iedereen mag dus beginnen met schieten. Als iedereen klaar is hoor je weer een piep en dan mag iedereen de pijlen ophalen.</a:t>
            </a:r>
            <a:endParaRPr lang="nl-NL" dirty="0"/>
          </a:p>
        </p:txBody>
      </p:sp>
      <p:pic>
        <p:nvPicPr>
          <p:cNvPr id="4" name="Picture 2" descr="http://t2.gstatic.com/images?q=tbn:e7Xys0O1ayaglM:http://ciosgoes.roczeeland.nl/buitensportsite/artikelen/overig/boogschietengeschiedenis/boogge11.jpg">
            <a:hlinkClick r:id="rId3"/>
          </p:cNvPr>
          <p:cNvPicPr>
            <a:picLocks noChangeAspect="1" noChangeArrowheads="1"/>
          </p:cNvPicPr>
          <p:nvPr/>
        </p:nvPicPr>
        <p:blipFill>
          <a:blip r:embed="rId4" cstate="print"/>
          <a:srcRect/>
          <a:stretch>
            <a:fillRect/>
          </a:stretch>
        </p:blipFill>
        <p:spPr bwMode="auto">
          <a:xfrm>
            <a:off x="7858148" y="2000240"/>
            <a:ext cx="1047750" cy="1114425"/>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500034" y="142852"/>
            <a:ext cx="7772400" cy="1470025"/>
          </a:xfrm>
        </p:spPr>
        <p:txBody>
          <a:bodyPr/>
          <a:lstStyle/>
          <a:p>
            <a:endParaRPr lang="nl-NL" dirty="0"/>
          </a:p>
        </p:txBody>
      </p:sp>
      <p:sp>
        <p:nvSpPr>
          <p:cNvPr id="3" name="Ondertitel 2"/>
          <p:cNvSpPr>
            <a:spLocks noGrp="1"/>
          </p:cNvSpPr>
          <p:nvPr>
            <p:ph type="subTitle" idx="1"/>
          </p:nvPr>
        </p:nvSpPr>
        <p:spPr>
          <a:xfrm>
            <a:off x="1071538" y="2000240"/>
            <a:ext cx="6715172" cy="3286148"/>
          </a:xfrm>
        </p:spPr>
        <p:txBody>
          <a:bodyPr>
            <a:normAutofit fontScale="92500" lnSpcReduction="20000"/>
          </a:bodyPr>
          <a:lstStyle/>
          <a:p>
            <a:r>
              <a:rPr lang="nl-NL" dirty="0" smtClean="0">
                <a:solidFill>
                  <a:schemeClr val="tx1"/>
                </a:solidFill>
              </a:rPr>
              <a:t>3D schieten is het schieten op dieren in 3D die op onbekende afstanden in de natuur zijn neergezet in een wedstrijdparcour.</a:t>
            </a:r>
          </a:p>
          <a:p>
            <a:r>
              <a:rPr lang="nl-NL" dirty="0" smtClean="0">
                <a:solidFill>
                  <a:schemeClr val="tx1"/>
                </a:solidFill>
              </a:rPr>
              <a:t>Dit gebeurt tijdens een zogenaamde 3D wedstrijd de 3D dieren moeten zo goed mogelijk worden geraakt simpel….. Maar toch niet zo eenvoudig als je zou denken     </a:t>
            </a:r>
            <a:endParaRPr lang="nl-NL" dirty="0">
              <a:solidFill>
                <a:schemeClr val="tx1"/>
              </a:solidFill>
            </a:endParaRPr>
          </a:p>
        </p:txBody>
      </p:sp>
      <p:pic>
        <p:nvPicPr>
          <p:cNvPr id="6146" name="Picture 2" descr="http://t0.gstatic.com/images?q=tbn:hpU88CjghP8XeM:http://www.usvrotterdam.nl/hbv/foto/animal_3d.jpg">
            <a:hlinkClick r:id="rId3"/>
          </p:cNvPr>
          <p:cNvPicPr>
            <a:picLocks noChangeAspect="1" noChangeArrowheads="1"/>
          </p:cNvPicPr>
          <p:nvPr/>
        </p:nvPicPr>
        <p:blipFill>
          <a:blip r:embed="rId4" cstate="print"/>
          <a:srcRect/>
          <a:stretch>
            <a:fillRect/>
          </a:stretch>
        </p:blipFill>
        <p:spPr bwMode="auto">
          <a:xfrm>
            <a:off x="5929322" y="5500702"/>
            <a:ext cx="1571636" cy="1071570"/>
          </a:xfrm>
          <a:prstGeom prst="rect">
            <a:avLst/>
          </a:prstGeom>
          <a:noFill/>
        </p:spPr>
      </p:pic>
      <p:pic>
        <p:nvPicPr>
          <p:cNvPr id="6148" name="Picture 4" descr="http://t1.gstatic.com/images?q=tbn:mQWhqBn5Cn4qKM:http://asgaard-archery.nl/include/img/header_short.jpg">
            <a:hlinkClick r:id="rId5"/>
          </p:cNvPr>
          <p:cNvPicPr>
            <a:picLocks noChangeAspect="1" noChangeArrowheads="1"/>
          </p:cNvPicPr>
          <p:nvPr/>
        </p:nvPicPr>
        <p:blipFill>
          <a:blip r:embed="rId6" cstate="print"/>
          <a:srcRect/>
          <a:stretch>
            <a:fillRect/>
          </a:stretch>
        </p:blipFill>
        <p:spPr bwMode="auto">
          <a:xfrm>
            <a:off x="2500298" y="714356"/>
            <a:ext cx="3786214" cy="1285884"/>
          </a:xfrm>
          <a:prstGeom prst="rect">
            <a:avLst/>
          </a:prstGeom>
          <a:noFill/>
        </p:spPr>
      </p:pic>
      <p:pic>
        <p:nvPicPr>
          <p:cNvPr id="6" name="Picture 2" descr="http://t0.gstatic.com/images?q=tbn:hpU88CjghP8XeM:http://www.usvrotterdam.nl/hbv/foto/animal_3d.jpg">
            <a:hlinkClick r:id="rId3"/>
          </p:cNvPr>
          <p:cNvPicPr>
            <a:picLocks noChangeAspect="1" noChangeArrowheads="1"/>
          </p:cNvPicPr>
          <p:nvPr/>
        </p:nvPicPr>
        <p:blipFill>
          <a:blip r:embed="rId4" cstate="print"/>
          <a:srcRect/>
          <a:stretch>
            <a:fillRect/>
          </a:stretch>
        </p:blipFill>
        <p:spPr bwMode="auto">
          <a:xfrm>
            <a:off x="3857620" y="5500702"/>
            <a:ext cx="1571636" cy="1071570"/>
          </a:xfrm>
          <a:prstGeom prst="rect">
            <a:avLst/>
          </a:prstGeom>
          <a:noFill/>
        </p:spPr>
      </p:pic>
      <p:pic>
        <p:nvPicPr>
          <p:cNvPr id="7" name="Picture 2" descr="http://t0.gstatic.com/images?q=tbn:hpU88CjghP8XeM:http://www.usvrotterdam.nl/hbv/foto/animal_3d.jpg">
            <a:hlinkClick r:id="rId3"/>
          </p:cNvPr>
          <p:cNvPicPr>
            <a:picLocks noChangeAspect="1" noChangeArrowheads="1"/>
          </p:cNvPicPr>
          <p:nvPr/>
        </p:nvPicPr>
        <p:blipFill>
          <a:blip r:embed="rId4" cstate="print"/>
          <a:srcRect/>
          <a:stretch>
            <a:fillRect/>
          </a:stretch>
        </p:blipFill>
        <p:spPr bwMode="auto">
          <a:xfrm>
            <a:off x="1643042" y="5500702"/>
            <a:ext cx="1571636" cy="107157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785786" y="1"/>
            <a:ext cx="7772400" cy="1285860"/>
          </a:xfrm>
        </p:spPr>
        <p:txBody>
          <a:bodyPr/>
          <a:lstStyle/>
          <a:p>
            <a:r>
              <a:rPr lang="nl-NL" dirty="0" smtClean="0"/>
              <a:t>Hs 5. Wedstrijdsport</a:t>
            </a:r>
            <a:endParaRPr lang="nl-NL" dirty="0"/>
          </a:p>
        </p:txBody>
      </p:sp>
      <p:sp>
        <p:nvSpPr>
          <p:cNvPr id="3" name="Ondertitel 2"/>
          <p:cNvSpPr>
            <a:spLocks noGrp="1"/>
          </p:cNvSpPr>
          <p:nvPr>
            <p:ph type="subTitle" idx="1"/>
          </p:nvPr>
        </p:nvSpPr>
        <p:spPr>
          <a:xfrm>
            <a:off x="1371600" y="2071678"/>
            <a:ext cx="6400800" cy="4500594"/>
          </a:xfrm>
        </p:spPr>
        <p:txBody>
          <a:bodyPr>
            <a:normAutofit fontScale="85000" lnSpcReduction="20000"/>
          </a:bodyPr>
          <a:lstStyle/>
          <a:p>
            <a:r>
              <a:rPr lang="nl-NL" dirty="0" smtClean="0">
                <a:solidFill>
                  <a:schemeClr val="tx1"/>
                </a:solidFill>
              </a:rPr>
              <a:t>Tegenwoordig beoefenen zo’n 9000 </a:t>
            </a:r>
            <a:r>
              <a:rPr lang="nl-NL" dirty="0" err="1" smtClean="0">
                <a:solidFill>
                  <a:schemeClr val="tx1"/>
                </a:solidFill>
              </a:rPr>
              <a:t>nederlanders</a:t>
            </a:r>
            <a:r>
              <a:rPr lang="nl-NL" dirty="0" smtClean="0">
                <a:solidFill>
                  <a:schemeClr val="tx1"/>
                </a:solidFill>
              </a:rPr>
              <a:t> op een vereniging handboogsport als sport. Ze beoefenen dat op doelen van 5 tot 90 meter afstand.</a:t>
            </a:r>
          </a:p>
          <a:p>
            <a:r>
              <a:rPr lang="nl-NL" dirty="0" smtClean="0">
                <a:solidFill>
                  <a:schemeClr val="tx1"/>
                </a:solidFill>
              </a:rPr>
              <a:t> Ik schiet bij een vereniging in Nijverdal, </a:t>
            </a:r>
            <a:r>
              <a:rPr lang="nl-NL" b="1" dirty="0" smtClean="0">
                <a:solidFill>
                  <a:schemeClr val="accent1"/>
                </a:solidFill>
              </a:rPr>
              <a:t>sagitta et arcus</a:t>
            </a:r>
            <a:r>
              <a:rPr lang="nl-NL" dirty="0" smtClean="0">
                <a:solidFill>
                  <a:schemeClr val="tx1"/>
                </a:solidFill>
              </a:rPr>
              <a:t>, wat pijl en boog betekent. Er zijn daar meerdere schutters die het me leren. Een daarvan heeft mijn boog gemaakt. Die heb ik jullie al laten zien. Ik probeer om zo snel mogelijk mee te kunnen doen aan een wedstrijd, want dat lijkt me het </a:t>
            </a:r>
            <a:r>
              <a:rPr lang="nl-NL" dirty="0" err="1" smtClean="0">
                <a:solidFill>
                  <a:schemeClr val="tx1"/>
                </a:solidFill>
              </a:rPr>
              <a:t>allerleukst</a:t>
            </a:r>
            <a:r>
              <a:rPr lang="nl-NL" dirty="0" smtClean="0">
                <a:solidFill>
                  <a:schemeClr val="tx1"/>
                </a:solidFill>
              </a:rPr>
              <a:t>.</a:t>
            </a:r>
          </a:p>
          <a:p>
            <a:endParaRPr lang="nl-NL" dirty="0" smtClean="0"/>
          </a:p>
          <a:p>
            <a:endParaRPr lang="nl-NL" dirty="0"/>
          </a:p>
        </p:txBody>
      </p:sp>
      <p:pic>
        <p:nvPicPr>
          <p:cNvPr id="4098" name="Picture 2" descr="http://www.sagittaetarcus.nl/images/Sagitta_et_Arcus.gif">
            <a:hlinkClick r:id="rId3"/>
          </p:cNvPr>
          <p:cNvPicPr>
            <a:picLocks noChangeAspect="1" noChangeArrowheads="1"/>
          </p:cNvPicPr>
          <p:nvPr/>
        </p:nvPicPr>
        <p:blipFill>
          <a:blip r:embed="rId4" cstate="print"/>
          <a:srcRect/>
          <a:stretch>
            <a:fillRect/>
          </a:stretch>
        </p:blipFill>
        <p:spPr bwMode="auto">
          <a:xfrm>
            <a:off x="1785918" y="1214422"/>
            <a:ext cx="5505450" cy="65722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Dit was mijn spreekbeurt!</a:t>
            </a:r>
            <a:endParaRPr lang="nl-NL" dirty="0"/>
          </a:p>
        </p:txBody>
      </p:sp>
      <p:sp>
        <p:nvSpPr>
          <p:cNvPr id="3" name="Tijdelijke aanduiding voor inhoud 2"/>
          <p:cNvSpPr>
            <a:spLocks noGrp="1"/>
          </p:cNvSpPr>
          <p:nvPr>
            <p:ph idx="1"/>
          </p:nvPr>
        </p:nvSpPr>
        <p:spPr/>
        <p:txBody>
          <a:bodyPr/>
          <a:lstStyle/>
          <a:p>
            <a:r>
              <a:rPr lang="nl-NL" dirty="0" smtClean="0"/>
              <a:t>Ik zal jullie nu laten zien hoe het bij ons op de vereniging gaat….</a:t>
            </a:r>
          </a:p>
          <a:p>
            <a:r>
              <a:rPr lang="nl-NL" dirty="0" smtClean="0"/>
              <a:t>Zijn er nog vragen?</a:t>
            </a:r>
            <a:endParaRPr lang="nl-NL" dirty="0"/>
          </a:p>
        </p:txBody>
      </p:sp>
    </p:spTree>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226</TotalTime>
  <Words>578</Words>
  <Application>Microsoft Office PowerPoint</Application>
  <PresentationFormat>Diavoorstelling (4:3)</PresentationFormat>
  <Paragraphs>66</Paragraphs>
  <Slides>13</Slides>
  <Notes>13</Notes>
  <HiddenSlides>0</HiddenSlides>
  <MMClips>0</MMClips>
  <ScaleCrop>false</ScaleCrop>
  <HeadingPairs>
    <vt:vector size="4" baseType="variant">
      <vt:variant>
        <vt:lpstr>Thema</vt:lpstr>
      </vt:variant>
      <vt:variant>
        <vt:i4>1</vt:i4>
      </vt:variant>
      <vt:variant>
        <vt:lpstr>Diatitels</vt:lpstr>
      </vt:variant>
      <vt:variant>
        <vt:i4>13</vt:i4>
      </vt:variant>
    </vt:vector>
  </HeadingPairs>
  <TitlesOfParts>
    <vt:vector size="14" baseType="lpstr">
      <vt:lpstr>Office-thema</vt:lpstr>
      <vt:lpstr>handboogsport</vt:lpstr>
      <vt:lpstr>inleiding</vt:lpstr>
      <vt:lpstr>inhoud</vt:lpstr>
      <vt:lpstr>Hs 1 Wat is boogschieten?</vt:lpstr>
      <vt:lpstr>Hs 2. Welke materialen heb je nodig?</vt:lpstr>
      <vt:lpstr>Dia 6</vt:lpstr>
      <vt:lpstr>Hs 3.verschillende bogen</vt:lpstr>
      <vt:lpstr>Dia 8</vt:lpstr>
      <vt:lpstr>Dia 9</vt:lpstr>
      <vt:lpstr>Hs.4 2D schieten of 3D schieten</vt:lpstr>
      <vt:lpstr>Dia 11</vt:lpstr>
      <vt:lpstr>Hs 5. Wedstrijdsport</vt:lpstr>
      <vt:lpstr>Dit was mijn spreekbeurt!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handboogsport</dc:title>
  <dc:creator>Valued Packard Bell Customer</dc:creator>
  <cp:lastModifiedBy>Valued Packard Bell Customer</cp:lastModifiedBy>
  <cp:revision>10</cp:revision>
  <dcterms:created xsi:type="dcterms:W3CDTF">2010-02-01T17:56:16Z</dcterms:created>
  <dcterms:modified xsi:type="dcterms:W3CDTF">2010-03-07T19:01:49Z</dcterms:modified>
</cp:coreProperties>
</file>